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58" r:id="rId3"/>
    <p:sldId id="261" r:id="rId4"/>
    <p:sldId id="267" r:id="rId5"/>
    <p:sldId id="280" r:id="rId6"/>
    <p:sldId id="262" r:id="rId7"/>
    <p:sldId id="281" r:id="rId8"/>
    <p:sldId id="282" r:id="rId9"/>
    <p:sldId id="283" r:id="rId10"/>
    <p:sldId id="284" r:id="rId11"/>
    <p:sldId id="285" r:id="rId12"/>
    <p:sldId id="286" r:id="rId13"/>
    <p:sldId id="295" r:id="rId14"/>
    <p:sldId id="287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663300"/>
    <a:srgbClr val="BFD1E7"/>
    <a:srgbClr val="89A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79" autoAdjust="0"/>
  </p:normalViewPr>
  <p:slideViewPr>
    <p:cSldViewPr>
      <p:cViewPr>
        <p:scale>
          <a:sx n="100" d="100"/>
          <a:sy n="100" d="100"/>
        </p:scale>
        <p:origin x="-145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06988-3A33-42C6-99A3-2914CF302995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4B2A0-5202-4A19-B906-E6EB49F6E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68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Entry plus 3 other rooms. 16 artifacts total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4B2A0-5202-4A19-B906-E6EB49F6E8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4B2A0-5202-4A19-B906-E6EB49F6E8B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4B2A0-5202-4A19-B906-E6EB49F6E8B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4B2A0-5202-4A19-B906-E6EB49F6E8B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4B2A0-5202-4A19-B906-E6EB49F6E8B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4B2A0-5202-4A19-B906-E6EB49F6E8B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4B2A0-5202-4A19-B906-E6EB49F6E8B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4B2A0-5202-4A19-B906-E6EB49F6E8B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4B2A0-5202-4A19-B906-E6EB49F6E8B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4B2A0-5202-4A19-B906-E6EB49F6E8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4B2A0-5202-4A19-B906-E6EB49F6E8B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4B2A0-5202-4A19-B906-E6EB49F6E8B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4B2A0-5202-4A19-B906-E6EB49F6E8B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4B2A0-5202-4A19-B906-E6EB49F6E8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4B2A0-5202-4A19-B906-E6EB49F6E8B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14CF-89AA-4519-AAA4-5873107E04FD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1A01-97BF-442E-9755-F00C8E896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14CF-89AA-4519-AAA4-5873107E04FD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1A01-97BF-442E-9755-F00C8E896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14CF-89AA-4519-AAA4-5873107E04FD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1A01-97BF-442E-9755-F00C8E896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14CF-89AA-4519-AAA4-5873107E04FD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1A01-97BF-442E-9755-F00C8E896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14CF-89AA-4519-AAA4-5873107E04FD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1A01-97BF-442E-9755-F00C8E896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14CF-89AA-4519-AAA4-5873107E04FD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1A01-97BF-442E-9755-F00C8E896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14CF-89AA-4519-AAA4-5873107E04FD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1A01-97BF-442E-9755-F00C8E896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14CF-89AA-4519-AAA4-5873107E04FD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1A01-97BF-442E-9755-F00C8E896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14CF-89AA-4519-AAA4-5873107E04FD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1A01-97BF-442E-9755-F00C8E896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14CF-89AA-4519-AAA4-5873107E04FD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1A01-97BF-442E-9755-F00C8E896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14CF-89AA-4519-AAA4-5873107E04FD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1A01-97BF-442E-9755-F00C8E896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014CF-89AA-4519-AAA4-5873107E04FD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41A01-97BF-442E-9755-F00C8E896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6.xml"/><Relationship Id="rId1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slide" Target="slide7.xml"/><Relationship Id="rId12" Type="http://schemas.openxmlformats.org/officeDocument/2006/relationships/slide" Target="slide3.xml"/><Relationship Id="rId1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13.xml"/><Relationship Id="rId5" Type="http://schemas.openxmlformats.org/officeDocument/2006/relationships/image" Target="../media/image3.jpeg"/><Relationship Id="rId15" Type="http://schemas.openxmlformats.org/officeDocument/2006/relationships/image" Target="../media/image5.jpeg"/><Relationship Id="rId10" Type="http://schemas.openxmlformats.org/officeDocument/2006/relationships/slide" Target="slide4.xml"/><Relationship Id="rId4" Type="http://schemas.openxmlformats.org/officeDocument/2006/relationships/image" Target="../media/image2.jpeg"/><Relationship Id="rId9" Type="http://schemas.openxmlformats.org/officeDocument/2006/relationships/slide" Target="slide8.xml"/><Relationship Id="rId1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34.jpeg"/><Relationship Id="rId3" Type="http://schemas.openxmlformats.org/officeDocument/2006/relationships/image" Target="../media/image9.jpeg"/><Relationship Id="rId7" Type="http://schemas.openxmlformats.org/officeDocument/2006/relationships/image" Target="../media/image4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image" Target="../media/image2.jpeg"/><Relationship Id="rId15" Type="http://schemas.openxmlformats.org/officeDocument/2006/relationships/image" Target="../media/image36.jpeg"/><Relationship Id="rId10" Type="http://schemas.openxmlformats.org/officeDocument/2006/relationships/slide" Target="slide11.xml"/><Relationship Id="rId4" Type="http://schemas.openxmlformats.org/officeDocument/2006/relationships/image" Target="../media/image1.jpeg"/><Relationship Id="rId9" Type="http://schemas.openxmlformats.org/officeDocument/2006/relationships/slide" Target="slide12.xml"/><Relationship Id="rId1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9.jpe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3.jpg"/><Relationship Id="rId3" Type="http://schemas.openxmlformats.org/officeDocument/2006/relationships/slide" Target="slide9.xml"/><Relationship Id="rId7" Type="http://schemas.openxmlformats.org/officeDocument/2006/relationships/image" Target="../media/image2.jpe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image" Target="../media/image11.jpg"/><Relationship Id="rId5" Type="http://schemas.openxmlformats.org/officeDocument/2006/relationships/image" Target="../media/image9.jpeg"/><Relationship Id="rId10" Type="http://schemas.openxmlformats.org/officeDocument/2006/relationships/slide" Target="slide7.xml"/><Relationship Id="rId4" Type="http://schemas.openxmlformats.org/officeDocument/2006/relationships/image" Target="../media/image4.jpe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jpe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21.jpeg"/><Relationship Id="rId5" Type="http://schemas.openxmlformats.org/officeDocument/2006/relationships/image" Target="../media/image2.jpeg"/><Relationship Id="rId10" Type="http://schemas.openxmlformats.org/officeDocument/2006/relationships/image" Target="../media/image20.png"/><Relationship Id="rId4" Type="http://schemas.openxmlformats.org/officeDocument/2006/relationships/image" Target="../media/image1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352800"/>
            <a:ext cx="9144000" cy="3505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57200"/>
            <a:ext cx="1219200" cy="6019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 rot="5400000">
            <a:off x="-1181100" y="2857500"/>
            <a:ext cx="6019800" cy="1219200"/>
          </a:xfrm>
          <a:prstGeom prst="trapezoid">
            <a:avLst>
              <a:gd name="adj" fmla="val 117911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8400" y="1904999"/>
            <a:ext cx="3810000" cy="3124200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 rot="16200000">
            <a:off x="4114800" y="3048001"/>
            <a:ext cx="5791200" cy="1524000"/>
          </a:xfrm>
          <a:prstGeom prst="trapezoid">
            <a:avLst>
              <a:gd name="adj" fmla="val 6529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0" y="914400"/>
            <a:ext cx="1371600" cy="5791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/>
        </p:nvSpPr>
        <p:spPr>
          <a:xfrm>
            <a:off x="2332632" y="5791200"/>
            <a:ext cx="4114800" cy="685800"/>
          </a:xfrm>
          <a:prstGeom prst="trapezoid">
            <a:avLst>
              <a:gd name="adj" fmla="val 58831"/>
            </a:avLst>
          </a:prstGeom>
          <a:blipFill>
            <a:blip r:embed="rId5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0"/>
          <p:cNvGrpSpPr/>
          <p:nvPr/>
        </p:nvGrpSpPr>
        <p:grpSpPr>
          <a:xfrm>
            <a:off x="2133600" y="76200"/>
            <a:ext cx="4419600" cy="1072488"/>
            <a:chOff x="2133600" y="76200"/>
            <a:chExt cx="4419600" cy="1072488"/>
          </a:xfrm>
        </p:grpSpPr>
        <p:sp>
          <p:nvSpPr>
            <p:cNvPr id="12" name="Rectangle 32"/>
            <p:cNvSpPr>
              <a:spLocks noChangeArrowheads="1"/>
            </p:cNvSpPr>
            <p:nvPr/>
          </p:nvSpPr>
          <p:spPr bwMode="auto">
            <a:xfrm>
              <a:off x="2133600" y="386688"/>
              <a:ext cx="4419600" cy="762000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57150">
              <a:solidFill>
                <a:srgbClr val="007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sz="2400" dirty="0" smtClean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Музей школы №3 </a:t>
              </a:r>
              <a:r>
                <a:rPr lang="ru-RU" sz="2400" dirty="0" err="1" smtClean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г.Орла</a:t>
              </a:r>
              <a:endParaRPr lang="en-US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3124200" y="227806"/>
              <a:ext cx="3048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182394" y="233494"/>
              <a:ext cx="3048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hlinkClick r:id="rId7" action="ppaction://hlinksldjump" highlightClick="1"/>
          </p:cNvPr>
          <p:cNvSpPr/>
          <p:nvPr/>
        </p:nvSpPr>
        <p:spPr>
          <a:xfrm>
            <a:off x="3061294" y="2209800"/>
            <a:ext cx="2590800" cy="18288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 cap="rnd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330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7" name="Trapezoid 16">
            <a:hlinkClick r:id="rId8" action="ppaction://hlinksldjump" highlightClick="1"/>
          </p:cNvPr>
          <p:cNvSpPr/>
          <p:nvPr/>
        </p:nvSpPr>
        <p:spPr>
          <a:xfrm rot="5400000">
            <a:off x="542925" y="2904852"/>
            <a:ext cx="2590800" cy="914400"/>
          </a:xfrm>
          <a:prstGeom prst="trapezoid">
            <a:avLst>
              <a:gd name="adj" fmla="val 52489"/>
            </a:avLst>
          </a:prstGeom>
          <a:blipFill>
            <a:blip r:embed="rId6"/>
            <a:tile tx="0" ty="0" sx="100000" sy="100000" flip="none" algn="tl"/>
          </a:blipFill>
          <a:ln w="76200" cap="rnd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rgbClr val="663300"/>
                </a:solidFill>
              </a:rPr>
              <a:t>             </a:t>
            </a:r>
            <a:r>
              <a:rPr lang="en-US" dirty="0" smtClean="0">
                <a:solidFill>
                  <a:srgbClr val="663300"/>
                </a:solidFill>
              </a:rPr>
              <a:t>Artifact 1.2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18" name="Trapezoid 17">
            <a:hlinkClick r:id="rId9" action="ppaction://hlinksldjump" highlightClick="1"/>
          </p:cNvPr>
          <p:cNvSpPr/>
          <p:nvPr/>
        </p:nvSpPr>
        <p:spPr>
          <a:xfrm rot="16200000">
            <a:off x="5526024" y="2859024"/>
            <a:ext cx="2971799" cy="1216152"/>
          </a:xfrm>
          <a:prstGeom prst="trapezoid">
            <a:avLst/>
          </a:prstGeom>
          <a:blipFill>
            <a:blip r:embed="rId6"/>
            <a:tile tx="0" ty="0" sx="100000" sy="100000" flip="none" algn="tl"/>
          </a:blipFill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solidFill>
                  <a:srgbClr val="663300"/>
                </a:solidFill>
              </a:rPr>
              <a:t>Artifact 1.4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19" name="Rectangle 18">
            <a:hlinkClick r:id="rId10" action="ppaction://hlinksldjump" highlightClick="1"/>
          </p:cNvPr>
          <p:cNvSpPr/>
          <p:nvPr/>
        </p:nvSpPr>
        <p:spPr>
          <a:xfrm>
            <a:off x="0" y="1752600"/>
            <a:ext cx="1143000" cy="29718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3300"/>
                </a:solidFill>
              </a:rPr>
              <a:t>       </a:t>
            </a:r>
            <a:r>
              <a:rPr lang="ru-RU" dirty="0" smtClean="0">
                <a:solidFill>
                  <a:srgbClr val="663300"/>
                </a:solidFill>
              </a:rPr>
              <a:t> 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20" name="Right Arrow 19">
            <a:hlinkClick r:id="rId11" action="ppaction://hlinksldjump" highlightClick="1"/>
          </p:cNvPr>
          <p:cNvSpPr/>
          <p:nvPr/>
        </p:nvSpPr>
        <p:spPr>
          <a:xfrm>
            <a:off x="7924800" y="4648200"/>
            <a:ext cx="1143000" cy="914400"/>
          </a:xfrm>
          <a:prstGeom prst="right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663300"/>
                </a:solidFill>
                <a:latin typeface="Arial Narrow" pitchFamily="34" charset="0"/>
              </a:rPr>
              <a:t>Экспонаты музея     </a:t>
            </a:r>
            <a:endParaRPr lang="en-US" sz="12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24" name="Right Arrow 23">
            <a:hlinkClick r:id="rId12" action="ppaction://hlinksldjump" highlightClick="1"/>
          </p:cNvPr>
          <p:cNvSpPr/>
          <p:nvPr/>
        </p:nvSpPr>
        <p:spPr>
          <a:xfrm>
            <a:off x="5048536" y="4038600"/>
            <a:ext cx="1143000" cy="914400"/>
          </a:xfrm>
          <a:prstGeom prst="right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3300"/>
                </a:solidFill>
                <a:latin typeface="Arial Narrow" pitchFamily="34" charset="0"/>
              </a:rPr>
              <a:t>Вехи истории</a:t>
            </a:r>
            <a:endParaRPr lang="en-US" sz="14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25" name="Left Arrow 24">
            <a:hlinkClick r:id="rId13" action="ppaction://hlinksldjump" highlightClick="1"/>
          </p:cNvPr>
          <p:cNvSpPr/>
          <p:nvPr/>
        </p:nvSpPr>
        <p:spPr>
          <a:xfrm>
            <a:off x="48051" y="5029200"/>
            <a:ext cx="1130808" cy="865632"/>
          </a:xfrm>
          <a:prstGeom prst="left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663300"/>
                </a:solidFill>
                <a:latin typeface="Arial Narrow" pitchFamily="34" charset="0"/>
              </a:rPr>
              <a:t>Герои  нашей школы</a:t>
            </a:r>
            <a:endParaRPr lang="en-US" sz="11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27" name="Right Arrow 26">
            <a:hlinkClick r:id="rId14" action="ppaction://hlinksldjump" highlightClick="1"/>
          </p:cNvPr>
          <p:cNvSpPr/>
          <p:nvPr/>
        </p:nvSpPr>
        <p:spPr>
          <a:xfrm>
            <a:off x="7924800" y="3276600"/>
            <a:ext cx="1143000" cy="914400"/>
          </a:xfrm>
          <a:prstGeom prst="right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663300"/>
                </a:solidFill>
                <a:latin typeface="Arial Narrow" pitchFamily="34" charset="0"/>
              </a:rPr>
              <a:t>Вехи биографии</a:t>
            </a:r>
            <a:endParaRPr lang="en-US" sz="12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pic>
        <p:nvPicPr>
          <p:cNvPr id="1026" name="Picture 2" descr="H:\школа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69" y="2209800"/>
            <a:ext cx="2600325" cy="182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" t="25272" b="22449"/>
          <a:stretch/>
        </p:blipFill>
        <p:spPr>
          <a:xfrm rot="5400000">
            <a:off x="-838202" y="2681387"/>
            <a:ext cx="2819401" cy="11142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4"/>
          <a:stretch/>
        </p:blipFill>
        <p:spPr>
          <a:xfrm rot="5400000">
            <a:off x="1054483" y="2912851"/>
            <a:ext cx="1641898" cy="914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1"/>
          <a:stretch/>
        </p:blipFill>
        <p:spPr>
          <a:xfrm rot="5400000">
            <a:off x="5931756" y="2815504"/>
            <a:ext cx="2091375" cy="110909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D1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1676400"/>
            <a:ext cx="3200400" cy="4038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14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u="sng" dirty="0" smtClean="0">
                <a:solidFill>
                  <a:schemeClr val="bg2">
                    <a:lumMod val="25000"/>
                  </a:schemeClr>
                </a:solidFill>
              </a:rPr>
              <a:t>Ильин </a:t>
            </a:r>
            <a:r>
              <a:rPr lang="ru-RU" sz="1400" u="sng" dirty="0">
                <a:solidFill>
                  <a:schemeClr val="bg2">
                    <a:lumMod val="25000"/>
                  </a:schemeClr>
                </a:solidFill>
              </a:rPr>
              <a:t>Валерий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, выпускник 1940 г. Воевал 1942-1943 гг. Летчик пикирующего бомбардировщика.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>
            <a:hlinkClick r:id="rId4" action="ppaction://hlinksldjump" highlightClick="1"/>
          </p:cNvPr>
          <p:cNvSpPr/>
          <p:nvPr/>
        </p:nvSpPr>
        <p:spPr>
          <a:xfrm>
            <a:off x="5867400" y="5943600"/>
            <a:ext cx="1981200" cy="533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3300"/>
                </a:solidFill>
              </a:rPr>
              <a:t>Продолжение просмотра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blipFill>
            <a:blip r:embed="rId3"/>
            <a:tile tx="0" ty="0" sx="100000" sy="100000" flip="none" algn="tl"/>
          </a:blipFill>
          <a:ln w="76200">
            <a:solidFill>
              <a:srgbClr val="005EA4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663300"/>
                </a:solidFill>
              </a:rPr>
              <a:t>Герои нашей школы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blipFill>
            <a:blip r:embed="rId3"/>
            <a:tile tx="0" ty="0" sx="100000" sy="100000" flip="none" algn="tl"/>
          </a:blipFill>
          <a:ln w="76200">
            <a:solidFill>
              <a:srgbClr val="005EA4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u="sng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u="sng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u="sng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u="sng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u="sng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u="sng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1600" u="sng" dirty="0" smtClean="0">
                <a:solidFill>
                  <a:schemeClr val="bg2">
                    <a:lumMod val="25000"/>
                  </a:schemeClr>
                </a:solidFill>
              </a:rPr>
              <a:t>Макаров </a:t>
            </a:r>
            <a:r>
              <a:rPr lang="ru-RU" sz="1600" u="sng" dirty="0">
                <a:solidFill>
                  <a:schemeClr val="bg2">
                    <a:lumMod val="25000"/>
                  </a:schemeClr>
                </a:solidFill>
              </a:rPr>
              <a:t>Леонид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, выпускник 1936 г. Воевал 1941 – 1945 гг. Бригада морской пехоты.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2438400" cy="37051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88" y="1752600"/>
            <a:ext cx="2105024" cy="311909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D1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0" y="1676400"/>
            <a:ext cx="3048000" cy="3962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rgbClr val="0070C0"/>
                </a:solidFill>
              </a:rPr>
              <a:t/>
            </a:r>
            <a:br>
              <a:rPr lang="en-US" sz="2000" dirty="0" smtClean="0">
                <a:solidFill>
                  <a:srgbClr val="0070C0"/>
                </a:solidFill>
              </a:rPr>
            </a:br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u="sng" dirty="0">
              <a:solidFill>
                <a:srgbClr val="0070C0"/>
              </a:solidFill>
            </a:endParaRPr>
          </a:p>
          <a:p>
            <a:endParaRPr lang="ru-RU" sz="2000" u="sng" dirty="0" smtClean="0">
              <a:solidFill>
                <a:srgbClr val="0070C0"/>
              </a:solidFill>
            </a:endParaRPr>
          </a:p>
          <a:p>
            <a:endParaRPr lang="ru-RU" sz="2000" u="sng" dirty="0">
              <a:solidFill>
                <a:srgbClr val="0070C0"/>
              </a:solidFill>
            </a:endParaRPr>
          </a:p>
          <a:p>
            <a:endParaRPr lang="ru-RU" sz="2000" u="sng" dirty="0" smtClean="0">
              <a:solidFill>
                <a:srgbClr val="0070C0"/>
              </a:solidFill>
            </a:endParaRPr>
          </a:p>
          <a:p>
            <a:endParaRPr lang="ru-RU" sz="2000" u="sng" dirty="0">
              <a:solidFill>
                <a:srgbClr val="0070C0"/>
              </a:solidFill>
            </a:endParaRPr>
          </a:p>
          <a:p>
            <a:endParaRPr lang="ru-RU" sz="2000" u="sng" dirty="0" smtClean="0">
              <a:solidFill>
                <a:srgbClr val="0070C0"/>
              </a:solidFill>
            </a:endParaRPr>
          </a:p>
          <a:p>
            <a:r>
              <a:rPr lang="ru-RU" sz="1400" u="sng" dirty="0" smtClean="0">
                <a:solidFill>
                  <a:schemeClr val="bg2">
                    <a:lumMod val="25000"/>
                  </a:schemeClr>
                </a:solidFill>
              </a:rPr>
              <a:t>Пятницкий </a:t>
            </a:r>
            <a:r>
              <a:rPr lang="ru-RU" sz="1400" u="sng" dirty="0">
                <a:solidFill>
                  <a:schemeClr val="bg2">
                    <a:lumMod val="25000"/>
                  </a:schemeClr>
                </a:solidFill>
              </a:rPr>
              <a:t>Владимир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, выпускник 1941 г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</a:rPr>
              <a:t>Освобождал он Псковскую область, очищал от фашистской нечисти дорогие заповедные пушкинские места: </a:t>
            </a:r>
            <a:r>
              <a:rPr lang="ru-RU" altLang="ru-RU" sz="1400" dirty="0" err="1">
                <a:solidFill>
                  <a:schemeClr val="bg2">
                    <a:lumMod val="25000"/>
                  </a:schemeClr>
                </a:solidFill>
              </a:rPr>
              <a:t>Святогорский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</a:rPr>
              <a:t> монастырь, Пушкинские горы. 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>
            <a:hlinkClick r:id="rId4" action="ppaction://hlinksldjump" highlightClick="1"/>
          </p:cNvPr>
          <p:cNvSpPr/>
          <p:nvPr/>
        </p:nvSpPr>
        <p:spPr>
          <a:xfrm>
            <a:off x="5867400" y="5943600"/>
            <a:ext cx="1981200" cy="533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3300"/>
                </a:solidFill>
              </a:rPr>
              <a:t>Продолжение просмотра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blipFill>
            <a:blip r:embed="rId3"/>
            <a:tile tx="0" ty="0" sx="100000" sy="100000" flip="none" algn="tl"/>
          </a:blipFill>
          <a:ln w="76200">
            <a:solidFill>
              <a:srgbClr val="005EA4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663300"/>
                </a:solidFill>
              </a:rPr>
              <a:t>Герои нашей школы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blipFill>
            <a:blip r:embed="rId3"/>
            <a:tile tx="0" ty="0" sx="100000" sy="100000" flip="none" algn="tl"/>
          </a:blipFill>
          <a:ln w="76200">
            <a:solidFill>
              <a:srgbClr val="005EA4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u="sng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u="sng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u="sng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u="sng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u="sng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u="sng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1600" u="sng" dirty="0" err="1" smtClean="0">
                <a:solidFill>
                  <a:schemeClr val="bg2">
                    <a:lumMod val="25000"/>
                  </a:schemeClr>
                </a:solidFill>
              </a:rPr>
              <a:t>Финкельштейн</a:t>
            </a:r>
            <a:r>
              <a:rPr lang="ru-RU" sz="1600" u="sn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u="sng" dirty="0">
                <a:solidFill>
                  <a:schemeClr val="bg2">
                    <a:lumMod val="25000"/>
                  </a:schemeClr>
                </a:solidFill>
              </a:rPr>
              <a:t>Семен,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окончил 8 классов 1941 г. Воевал 1943 – 1945 гг.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3"/>
          <a:stretch/>
        </p:blipFill>
        <p:spPr>
          <a:xfrm>
            <a:off x="1219200" y="1737518"/>
            <a:ext cx="2514600" cy="37046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6" b="12953"/>
          <a:stretch/>
        </p:blipFill>
        <p:spPr>
          <a:xfrm>
            <a:off x="6066599" y="1819275"/>
            <a:ext cx="1620901" cy="2355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D1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" action="ppaction://hlinkshowjump?jump=firstslide" highlightClick="1"/>
          </p:cNvPr>
          <p:cNvSpPr/>
          <p:nvPr/>
        </p:nvSpPr>
        <p:spPr>
          <a:xfrm>
            <a:off x="5743575" y="5943600"/>
            <a:ext cx="1981200" cy="533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3300"/>
                </a:solidFill>
              </a:rPr>
              <a:t>Начало просмотра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51917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3300"/>
                </a:solidFill>
              </a:rPr>
              <a:t>Image acquired at:</a:t>
            </a:r>
          </a:p>
          <a:p>
            <a:r>
              <a:rPr lang="en-US" sz="1400" dirty="0" smtClean="0">
                <a:solidFill>
                  <a:srgbClr val="663300"/>
                </a:solidFill>
              </a:rPr>
              <a:t>Place URL here</a:t>
            </a:r>
            <a:endParaRPr lang="en-US" sz="1400" dirty="0">
              <a:solidFill>
                <a:srgbClr val="6633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blipFill>
            <a:blip r:embed="rId3"/>
            <a:tile tx="0" ty="0" sx="100000" sy="100000" flip="none" algn="tl"/>
          </a:blipFill>
          <a:ln w="76200">
            <a:solidFill>
              <a:srgbClr val="005EA4"/>
            </a:solidFill>
          </a:ln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них будет жить вечно в наших сердцах…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533400" y="1684337"/>
            <a:ext cx="8077200" cy="4259263"/>
          </a:xfrm>
          <a:blipFill>
            <a:blip r:embed="rId3"/>
            <a:tile tx="0" ty="0" sx="100000" sy="100000" flip="none" algn="tl"/>
          </a:blipFill>
          <a:ln w="76200">
            <a:solidFill>
              <a:srgbClr val="005EA4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3300"/>
                </a:solidFill>
              </a:rPr>
              <a:t>                                                                        Встреча </a:t>
            </a:r>
          </a:p>
          <a:p>
            <a:pPr>
              <a:buNone/>
            </a:pPr>
            <a:r>
              <a:rPr lang="ru-RU" dirty="0" smtClean="0">
                <a:solidFill>
                  <a:srgbClr val="663300"/>
                </a:solidFill>
              </a:rPr>
              <a:t>                                                                        ветеранов  </a:t>
            </a:r>
          </a:p>
          <a:p>
            <a:pPr>
              <a:buNone/>
            </a:pPr>
            <a:r>
              <a:rPr lang="ru-RU" dirty="0">
                <a:solidFill>
                  <a:srgbClr val="663300"/>
                </a:solidFill>
              </a:rPr>
              <a:t> </a:t>
            </a:r>
            <a:r>
              <a:rPr lang="ru-RU" dirty="0" smtClean="0">
                <a:solidFill>
                  <a:srgbClr val="663300"/>
                </a:solidFill>
              </a:rPr>
              <a:t>                                                                       </a:t>
            </a:r>
            <a:r>
              <a:rPr lang="ru-RU" dirty="0" smtClean="0">
                <a:solidFill>
                  <a:srgbClr val="663300"/>
                </a:solidFill>
              </a:rPr>
              <a:t>в школе №3</a:t>
            </a:r>
            <a:endParaRPr lang="en-US" dirty="0">
              <a:solidFill>
                <a:srgbClr val="66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9" y="1809750"/>
            <a:ext cx="5571129" cy="39814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3276600"/>
            <a:ext cx="9144000" cy="3581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794680"/>
            <a:ext cx="9144000" cy="3505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 rot="5400000">
            <a:off x="-2171700" y="2400300"/>
            <a:ext cx="6248400" cy="1905000"/>
          </a:xfrm>
          <a:prstGeom prst="trapezoid">
            <a:avLst>
              <a:gd name="adj" fmla="val 5151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>
            <a:hlinkClick r:id="rId6" action="ppaction://hlinksldjump" highlightClick="1"/>
          </p:cNvPr>
          <p:cNvSpPr/>
          <p:nvPr/>
        </p:nvSpPr>
        <p:spPr>
          <a:xfrm rot="5400000">
            <a:off x="-609600" y="2438400"/>
            <a:ext cx="3124200" cy="1447800"/>
          </a:xfrm>
          <a:prstGeom prst="trapezoid">
            <a:avLst/>
          </a:prstGeom>
          <a:blipFill>
            <a:blip r:embed="rId7"/>
            <a:tile tx="0" ty="0" sx="100000" sy="100000" flip="none" algn="tl"/>
          </a:blipFill>
          <a:ln w="76200" cap="rnd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90000"/>
              </a:lnSpc>
              <a:defRPr/>
            </a:pPr>
            <a:endParaRPr lang="ru-RU" altLang="ru-RU" sz="24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590800" y="68240"/>
            <a:ext cx="3886200" cy="990600"/>
            <a:chOff x="2590800" y="68240"/>
            <a:chExt cx="3886200" cy="990600"/>
          </a:xfrm>
        </p:grpSpPr>
        <p:sp>
          <p:nvSpPr>
            <p:cNvPr id="66" name="Rectangle 32"/>
            <p:cNvSpPr>
              <a:spLocks noChangeArrowheads="1"/>
            </p:cNvSpPr>
            <p:nvPr/>
          </p:nvSpPr>
          <p:spPr bwMode="auto">
            <a:xfrm>
              <a:off x="2590800" y="373040"/>
              <a:ext cx="3886200" cy="68580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76200" cap="rnd" cmpd="thickThin">
              <a:solidFill>
                <a:srgbClr val="007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sz="2400" dirty="0" smtClean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Экспонаты музея</a:t>
              </a:r>
              <a:endParaRPr lang="en-US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3124200" y="227806"/>
              <a:ext cx="3048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487194" y="219846"/>
              <a:ext cx="3048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rapezoid 18"/>
          <p:cNvSpPr/>
          <p:nvPr/>
        </p:nvSpPr>
        <p:spPr>
          <a:xfrm rot="16200000">
            <a:off x="5067300" y="2400300"/>
            <a:ext cx="6248400" cy="1905000"/>
          </a:xfrm>
          <a:prstGeom prst="trapezoid">
            <a:avLst>
              <a:gd name="adj" fmla="val 5151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05000" y="1216642"/>
            <a:ext cx="5334000" cy="4272316"/>
          </a:xfrm>
          <a:prstGeom prst="rect">
            <a:avLst/>
          </a:prstGeom>
          <a:solidFill>
            <a:srgbClr val="89AA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9" name="Rectangle 8">
            <a:hlinkClick r:id="rId8" action="ppaction://hlinksldjump" highlightClick="1"/>
          </p:cNvPr>
          <p:cNvSpPr/>
          <p:nvPr/>
        </p:nvSpPr>
        <p:spPr>
          <a:xfrm>
            <a:off x="2133600" y="1600200"/>
            <a:ext cx="2438400" cy="16002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76200" cap="rnd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altLang="ru-RU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7" name="Trapezoid 26">
            <a:hlinkClick r:id="rId9" action="ppaction://hlinksldjump" highlightClick="1"/>
          </p:cNvPr>
          <p:cNvSpPr/>
          <p:nvPr/>
        </p:nvSpPr>
        <p:spPr>
          <a:xfrm rot="16200000">
            <a:off x="6819900" y="2400300"/>
            <a:ext cx="2895600" cy="1295400"/>
          </a:xfrm>
          <a:prstGeom prst="trapezoid">
            <a:avLst/>
          </a:prstGeom>
          <a:blipFill>
            <a:blip r:embed="rId7"/>
            <a:tile tx="0" ty="0" sx="100000" sy="100000" flip="none" algn="tl"/>
          </a:blipFill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543800" y="190083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Панорама оккупированного Орла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hlinkClick r:id="rId10" action="ppaction://hlinksldjump" highlightClick="1"/>
          </p:cNvPr>
          <p:cNvSpPr/>
          <p:nvPr/>
        </p:nvSpPr>
        <p:spPr>
          <a:xfrm>
            <a:off x="2095500" y="3429000"/>
            <a:ext cx="2514600" cy="16764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76200" cap="rnd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Left Arrow 25">
            <a:hlinkClick r:id="" action="ppaction://hlinkshowjump?jump=firstslide"/>
          </p:cNvPr>
          <p:cNvSpPr/>
          <p:nvPr/>
        </p:nvSpPr>
        <p:spPr>
          <a:xfrm>
            <a:off x="609600" y="5916168"/>
            <a:ext cx="1524000" cy="941832"/>
          </a:xfrm>
          <a:prstGeom prst="leftArrow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663300"/>
              </a:solidFill>
            </a:endParaRPr>
          </a:p>
        </p:txBody>
      </p:sp>
      <p:sp>
        <p:nvSpPr>
          <p:cNvPr id="25" name="TextBox 24">
            <a:hlinkClick r:id="rId11" action="ppaction://hlinksldjump" highlightClick="1"/>
          </p:cNvPr>
          <p:cNvSpPr txBox="1"/>
          <p:nvPr/>
        </p:nvSpPr>
        <p:spPr>
          <a:xfrm>
            <a:off x="838200" y="6096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663300"/>
                </a:solidFill>
                <a:latin typeface="Arial Narrow" pitchFamily="34" charset="0"/>
              </a:rPr>
              <a:t>Продолжение просмотра</a:t>
            </a:r>
            <a:endParaRPr lang="en-US" sz="12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24" name="Rectangle 28">
            <a:hlinkClick r:id="rId10" action="ppaction://hlinksldjump" highlightClick="1"/>
          </p:cNvPr>
          <p:cNvSpPr/>
          <p:nvPr/>
        </p:nvSpPr>
        <p:spPr>
          <a:xfrm>
            <a:off x="4724400" y="1600200"/>
            <a:ext cx="2514600" cy="16002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76200" cap="rnd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algn="ctr"/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alt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0" name="Rectangle 28">
            <a:hlinkClick r:id="rId10" action="ppaction://hlinksldjump" highlightClick="1"/>
          </p:cNvPr>
          <p:cNvSpPr/>
          <p:nvPr/>
        </p:nvSpPr>
        <p:spPr>
          <a:xfrm>
            <a:off x="4724400" y="3429000"/>
            <a:ext cx="2514600" cy="16764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76200" cap="rnd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907" y="2631281"/>
            <a:ext cx="1924052" cy="14430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50929" y="2750343"/>
            <a:ext cx="1624013" cy="12049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8599" y="1794680"/>
            <a:ext cx="137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1200" b="1" dirty="0" smtClean="0">
                <a:solidFill>
                  <a:schemeClr val="bg2">
                    <a:lumMod val="25000"/>
                  </a:schemeClr>
                </a:solidFill>
              </a:rPr>
              <a:t>Панорама оккупированного Орла  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67" y="1631626"/>
            <a:ext cx="2371120" cy="15373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81" y="1631626"/>
            <a:ext cx="2439238" cy="15059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3493350"/>
            <a:ext cx="2400300" cy="1547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81" y="3464775"/>
            <a:ext cx="2439238" cy="161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722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D1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6200" y="1600200"/>
            <a:ext cx="2819400" cy="1981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/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663300"/>
                </a:solidFill>
              </a:rPr>
              <a:t> </a:t>
            </a:r>
            <a:endParaRPr lang="en-US" sz="2000" dirty="0">
              <a:solidFill>
                <a:srgbClr val="663300"/>
              </a:solidFill>
            </a:endParaRPr>
          </a:p>
        </p:txBody>
      </p:sp>
      <p:sp>
        <p:nvSpPr>
          <p:cNvPr id="6" name="Rectangle 5">
            <a:hlinkClick r:id="rId4" action="ppaction://hlinksldjump" highlightClick="1"/>
          </p:cNvPr>
          <p:cNvSpPr/>
          <p:nvPr/>
        </p:nvSpPr>
        <p:spPr>
          <a:xfrm>
            <a:off x="5867400" y="5943600"/>
            <a:ext cx="1981200" cy="533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3300"/>
                </a:solidFill>
              </a:rPr>
              <a:t>Продолжение просмотра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519178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663300"/>
                </a:solidFill>
              </a:rPr>
              <a:t> </a:t>
            </a:r>
            <a:endParaRPr lang="en-US" sz="1400" dirty="0">
              <a:solidFill>
                <a:srgbClr val="6633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blipFill>
            <a:blip r:embed="rId3"/>
            <a:tile tx="0" ty="0" sx="100000" sy="100000" flip="none" algn="tl"/>
          </a:blipFill>
          <a:ln w="76200">
            <a:solidFill>
              <a:srgbClr val="005EA4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663300"/>
                </a:solidFill>
              </a:rPr>
              <a:t>Экспонаты музея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00400" cy="4267199"/>
          </a:xfrm>
          <a:blipFill>
            <a:blip r:embed="rId3"/>
            <a:tile tx="0" ty="0" sx="100000" sy="100000" flip="none" algn="tl"/>
          </a:blipFill>
          <a:ln w="76200">
            <a:solidFill>
              <a:srgbClr val="005EA4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3300"/>
                </a:solidFill>
              </a:rPr>
              <a:t> </a:t>
            </a:r>
            <a:endParaRPr lang="en-US" dirty="0">
              <a:solidFill>
                <a:srgbClr val="66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75" y="2184400"/>
            <a:ext cx="4064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63" y="1609725"/>
            <a:ext cx="2620473" cy="1914526"/>
          </a:xfrm>
          <a:prstGeom prst="rect">
            <a:avLst/>
          </a:prstGeom>
        </p:spPr>
      </p:pic>
      <p:sp>
        <p:nvSpPr>
          <p:cNvPr id="13" name="Rectangle 7"/>
          <p:cNvSpPr/>
          <p:nvPr/>
        </p:nvSpPr>
        <p:spPr>
          <a:xfrm>
            <a:off x="5334000" y="3860757"/>
            <a:ext cx="2895600" cy="1740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/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663300"/>
                </a:solidFill>
              </a:rPr>
              <a:t> </a:t>
            </a:r>
            <a:endParaRPr lang="en-US" sz="2000" dirty="0">
              <a:solidFill>
                <a:srgbClr val="6633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27" y="3911578"/>
            <a:ext cx="2814598" cy="1638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solidFill>
            <a:srgbClr val="BFD1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1661922"/>
            <a:ext cx="3886200" cy="21480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/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663300"/>
                </a:solidFill>
              </a:rPr>
              <a:t> </a:t>
            </a:r>
            <a:endParaRPr lang="en-US" sz="2000" dirty="0">
              <a:solidFill>
                <a:srgbClr val="663300"/>
              </a:solidFill>
            </a:endParaRPr>
          </a:p>
        </p:txBody>
      </p:sp>
      <p:sp>
        <p:nvSpPr>
          <p:cNvPr id="6" name="Rectangle 5">
            <a:hlinkClick r:id="rId4" action="ppaction://hlinksldjump" highlightClick="1"/>
          </p:cNvPr>
          <p:cNvSpPr/>
          <p:nvPr/>
        </p:nvSpPr>
        <p:spPr>
          <a:xfrm>
            <a:off x="228600" y="5957368"/>
            <a:ext cx="1981200" cy="533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3300"/>
                </a:solidFill>
              </a:rPr>
              <a:t>Начало просмотра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519178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663300"/>
                </a:solidFill>
              </a:rPr>
              <a:t> </a:t>
            </a:r>
            <a:endParaRPr lang="en-US" sz="1400" dirty="0">
              <a:solidFill>
                <a:srgbClr val="6633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blipFill>
            <a:blip r:embed="rId3"/>
            <a:tile tx="0" ty="0" sx="100000" sy="100000" flip="none" algn="tl"/>
          </a:blipFill>
          <a:ln w="76200">
            <a:solidFill>
              <a:srgbClr val="005EA4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663300"/>
                </a:solidFill>
              </a:rPr>
              <a:t>Экспонаты музея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24200"/>
          </a:xfrm>
          <a:blipFill>
            <a:blip r:embed="rId3"/>
            <a:tile tx="0" ty="0" sx="100000" sy="100000" flip="none" algn="tl"/>
          </a:blipFill>
          <a:ln w="76200">
            <a:solidFill>
              <a:srgbClr val="005EA4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3300"/>
                </a:solidFill>
              </a:rPr>
              <a:t> </a:t>
            </a:r>
            <a:endParaRPr lang="en-US" dirty="0">
              <a:solidFill>
                <a:srgbClr val="66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1922"/>
            <a:ext cx="3970562" cy="2971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671447"/>
            <a:ext cx="3657600" cy="20674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48" y="3892792"/>
            <a:ext cx="1905752" cy="25979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0377" y="4212584"/>
            <a:ext cx="2558332" cy="191874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3276600"/>
            <a:ext cx="9144000" cy="3581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794680"/>
            <a:ext cx="9144000" cy="3505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 rot="5400000">
            <a:off x="-2171700" y="2400300"/>
            <a:ext cx="6248400" cy="1905000"/>
          </a:xfrm>
          <a:prstGeom prst="trapezoid">
            <a:avLst>
              <a:gd name="adj" fmla="val 5151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>
            <a:hlinkClick r:id="" action="ppaction://noaction" highlightClick="1"/>
          </p:cNvPr>
          <p:cNvSpPr/>
          <p:nvPr/>
        </p:nvSpPr>
        <p:spPr>
          <a:xfrm rot="5400000">
            <a:off x="-342900" y="2171700"/>
            <a:ext cx="2590800" cy="1447800"/>
          </a:xfrm>
          <a:prstGeom prst="trapezoid">
            <a:avLst/>
          </a:prstGeom>
          <a:blipFill>
            <a:blip r:embed="rId6"/>
            <a:tile tx="0" ty="0" sx="100000" sy="100000" flip="none" algn="tl"/>
          </a:blipFill>
          <a:ln w="76200" cap="rnd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rgbClr val="663300"/>
                </a:solidFill>
              </a:rPr>
              <a:t>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</a:rPr>
              <a:t>1919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</a:rPr>
              <a:t>год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ctr"/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В Орле открыта</a:t>
            </a:r>
            <a:r>
              <a:rPr lang="en-US" alt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начальная школа №</a:t>
            </a:r>
            <a:r>
              <a:rPr lang="en-US" altLang="ru-RU" sz="2000" dirty="0">
                <a:solidFill>
                  <a:schemeClr val="bg2">
                    <a:lumMod val="25000"/>
                  </a:schemeClr>
                </a:solidFill>
              </a:rPr>
              <a:t> 3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590800" y="68240"/>
            <a:ext cx="3886200" cy="990600"/>
            <a:chOff x="2590800" y="68240"/>
            <a:chExt cx="3886200" cy="990600"/>
          </a:xfrm>
        </p:grpSpPr>
        <p:sp>
          <p:nvSpPr>
            <p:cNvPr id="66" name="Rectangle 32"/>
            <p:cNvSpPr>
              <a:spLocks noChangeArrowheads="1"/>
            </p:cNvSpPr>
            <p:nvPr/>
          </p:nvSpPr>
          <p:spPr bwMode="auto">
            <a:xfrm>
              <a:off x="2590800" y="373040"/>
              <a:ext cx="3886200" cy="685800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76200" cap="rnd" cmpd="thickThin">
              <a:solidFill>
                <a:srgbClr val="007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sz="2400" dirty="0" smtClean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Вехи биографии</a:t>
              </a:r>
              <a:endParaRPr lang="en-US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3124200" y="227806"/>
              <a:ext cx="3048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487194" y="219846"/>
              <a:ext cx="3048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rapezoid 18"/>
          <p:cNvSpPr/>
          <p:nvPr/>
        </p:nvSpPr>
        <p:spPr>
          <a:xfrm rot="16200000">
            <a:off x="5067300" y="2400300"/>
            <a:ext cx="6248400" cy="1905000"/>
          </a:xfrm>
          <a:prstGeom prst="trapezoid">
            <a:avLst>
              <a:gd name="adj" fmla="val 5151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05000" y="1216642"/>
            <a:ext cx="5334000" cy="4272316"/>
          </a:xfrm>
          <a:prstGeom prst="rect">
            <a:avLst/>
          </a:prstGeom>
          <a:solidFill>
            <a:srgbClr val="89AA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9" name="Rectangle 8">
            <a:hlinkClick r:id="rId7" action="ppaction://hlinksldjump" highlightClick="1"/>
          </p:cNvPr>
          <p:cNvSpPr/>
          <p:nvPr/>
        </p:nvSpPr>
        <p:spPr>
          <a:xfrm>
            <a:off x="2133600" y="1600200"/>
            <a:ext cx="2438400" cy="1600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 cap="rnd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altLang="ru-RU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US" altLang="ru-RU" sz="1600" b="1" dirty="0" smtClean="0">
                <a:solidFill>
                  <a:schemeClr val="bg2">
                    <a:lumMod val="25000"/>
                  </a:schemeClr>
                </a:solidFill>
              </a:rPr>
              <a:t>1921 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год. 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Стала школой второй ступени </a:t>
            </a: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</a:rPr>
              <a:t>. Введены 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специальности</a:t>
            </a: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</a:rPr>
              <a:t> сельскохозяйственная  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</a:rPr>
              <a:t>педагогическая 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  <a:defRPr/>
            </a:pP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</a:rPr>
              <a:t>физико-математическая 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7" name="Trapezoid 26">
            <a:hlinkClick r:id="" action="ppaction://noaction" highlightClick="1"/>
          </p:cNvPr>
          <p:cNvSpPr/>
          <p:nvPr/>
        </p:nvSpPr>
        <p:spPr>
          <a:xfrm rot="16200000">
            <a:off x="6283697" y="2936503"/>
            <a:ext cx="3888758" cy="1216152"/>
          </a:xfrm>
          <a:prstGeom prst="trapezoid">
            <a:avLst/>
          </a:prstGeom>
          <a:blipFill>
            <a:blip r:embed="rId6"/>
            <a:tile tx="0" ty="0" sx="100000" sy="100000" flip="none" algn="tl"/>
          </a:blipFill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620000" y="1900839"/>
            <a:ext cx="129540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1943 год. 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Здание школы взорвано фашистами при </a:t>
            </a: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</a:rPr>
              <a:t>отступлении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</a:rPr>
              <a:t>1953 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год. 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Школа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 3 вновь построена в Железнодорожном районе           </a:t>
            </a:r>
            <a:r>
              <a:rPr lang="ru-RU" altLang="ru-RU" sz="1600" dirty="0" err="1">
                <a:solidFill>
                  <a:schemeClr val="bg2">
                    <a:lumMod val="25000"/>
                  </a:schemeClr>
                </a:solidFill>
              </a:rPr>
              <a:t>г.Орла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ru-RU" altLang="ru-RU" sz="1600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hlinkClick r:id="rId8" action="ppaction://hlinksldjump" highlightClick="1"/>
          </p:cNvPr>
          <p:cNvSpPr/>
          <p:nvPr/>
        </p:nvSpPr>
        <p:spPr>
          <a:xfrm>
            <a:off x="2095500" y="3429000"/>
            <a:ext cx="2514600" cy="16764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 cap="rnd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</a:rPr>
              <a:t>1937  год. 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100 лет со дня  смерти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</a:rPr>
              <a:t>А.С.Пушкина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. Школе 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присвоено имя  великого 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</a:rPr>
              <a:t> поэта.                         </a:t>
            </a:r>
            <a:endParaRPr lang="ru-RU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Left Arrow 25">
            <a:hlinkClick r:id="" action="ppaction://hlinkshowjump?jump=firstslide"/>
          </p:cNvPr>
          <p:cNvSpPr/>
          <p:nvPr/>
        </p:nvSpPr>
        <p:spPr>
          <a:xfrm>
            <a:off x="609600" y="5916168"/>
            <a:ext cx="1524000" cy="941832"/>
          </a:xfrm>
          <a:prstGeom prst="left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663300"/>
              </a:solidFill>
            </a:endParaRPr>
          </a:p>
        </p:txBody>
      </p:sp>
      <p:sp>
        <p:nvSpPr>
          <p:cNvPr id="25" name="TextBox 24">
            <a:hlinkClick r:id="" action="ppaction://hlinkshowjump?jump=firstslide" highlightClick="1"/>
          </p:cNvPr>
          <p:cNvSpPr txBox="1"/>
          <p:nvPr/>
        </p:nvSpPr>
        <p:spPr>
          <a:xfrm>
            <a:off x="990600" y="6096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63300"/>
                </a:solidFill>
                <a:latin typeface="Arial Narrow" pitchFamily="34" charset="0"/>
              </a:rPr>
              <a:t>Начало просмотра</a:t>
            </a:r>
            <a:endParaRPr lang="en-US" sz="14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24" name="Rectangle 28">
            <a:hlinkClick r:id="rId8" action="ppaction://hlinksldjump" highlightClick="1"/>
          </p:cNvPr>
          <p:cNvSpPr/>
          <p:nvPr/>
        </p:nvSpPr>
        <p:spPr>
          <a:xfrm>
            <a:off x="4724400" y="1600200"/>
            <a:ext cx="2514600" cy="16764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 cap="rnd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algn="ctr"/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</a:rPr>
              <a:t>1933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</a:rPr>
              <a:t>год. 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Присвоено звание «Образцово-показательная школа»</a:t>
            </a: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0" name="Rectangle 28">
            <a:hlinkClick r:id="rId8" action="ppaction://hlinksldjump" highlightClick="1"/>
          </p:cNvPr>
          <p:cNvSpPr/>
          <p:nvPr/>
        </p:nvSpPr>
        <p:spPr>
          <a:xfrm>
            <a:off x="4724400" y="3429000"/>
            <a:ext cx="2514600" cy="16764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 cap="rnd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</a:rPr>
              <a:t>1940 год. 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Финская война. В школе располагается военный госпиталь. Занятия переносятся в школу </a:t>
            </a:r>
            <a:r>
              <a:rPr lang="en-US" altLang="ru-RU" sz="2000" dirty="0">
                <a:solidFill>
                  <a:schemeClr val="bg2">
                    <a:lumMod val="25000"/>
                  </a:schemeClr>
                </a:solidFill>
              </a:rPr>
              <a:t>N 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</a:rPr>
              <a:t>7.</a:t>
            </a:r>
            <a:endParaRPr lang="ru-RU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rapezoid 11">
            <a:hlinkClick r:id="rId3" action="ppaction://hlinksldjump" highlightClick="1"/>
          </p:cNvPr>
          <p:cNvSpPr/>
          <p:nvPr/>
        </p:nvSpPr>
        <p:spPr>
          <a:xfrm rot="5400000">
            <a:off x="-66676" y="3663494"/>
            <a:ext cx="2590800" cy="1447800"/>
          </a:xfrm>
          <a:prstGeom prst="trapezoid">
            <a:avLst/>
          </a:prstGeom>
          <a:blipFill>
            <a:blip r:embed="rId4"/>
            <a:tile tx="0" ty="0" sx="100000" sy="100000" flip="none" algn="tl"/>
          </a:blipFill>
          <a:ln w="76200" cap="rnd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solidFill>
                  <a:srgbClr val="663300"/>
                </a:solidFill>
              </a:rPr>
              <a:t> </a:t>
            </a:r>
            <a:endParaRPr lang="en-US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276600"/>
            <a:ext cx="9144000" cy="35814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794680"/>
            <a:ext cx="9144000" cy="35052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 rot="5400000">
            <a:off x="-2171700" y="2400300"/>
            <a:ext cx="6248400" cy="1905000"/>
          </a:xfrm>
          <a:prstGeom prst="trapezoid">
            <a:avLst>
              <a:gd name="adj" fmla="val 5151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2590800" y="381000"/>
            <a:ext cx="3886200" cy="685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 cap="rnd" cmpd="thickThin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Вехи истории</a:t>
            </a:r>
            <a:endParaRPr lang="en-US" sz="24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3124200" y="227806"/>
            <a:ext cx="3048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487194" y="219846"/>
            <a:ext cx="3048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rapezoid 18"/>
          <p:cNvSpPr/>
          <p:nvPr/>
        </p:nvSpPr>
        <p:spPr>
          <a:xfrm rot="16200000">
            <a:off x="5067300" y="2400300"/>
            <a:ext cx="6248400" cy="1905000"/>
          </a:xfrm>
          <a:prstGeom prst="trapezoid">
            <a:avLst>
              <a:gd name="adj" fmla="val 5151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05001" y="1256649"/>
            <a:ext cx="5334000" cy="4272316"/>
          </a:xfrm>
          <a:prstGeom prst="rect">
            <a:avLst/>
          </a:prstGeom>
          <a:solidFill>
            <a:srgbClr val="89AA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24" name="Down Arrow 23">
            <a:hlinkClick r:id="rId8" action="ppaction://hlinksldjump" highlightClick="1"/>
          </p:cNvPr>
          <p:cNvSpPr/>
          <p:nvPr/>
        </p:nvSpPr>
        <p:spPr>
          <a:xfrm>
            <a:off x="3649640" y="5562600"/>
            <a:ext cx="1303360" cy="1143000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hlinkClick r:id="rId8" action="ppaction://hlinksldjump"/>
          </p:cNvPr>
          <p:cNvSpPr txBox="1"/>
          <p:nvPr/>
        </p:nvSpPr>
        <p:spPr>
          <a:xfrm>
            <a:off x="3872552" y="5715000"/>
            <a:ext cx="83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63300"/>
                </a:solidFill>
                <a:latin typeface="Arial Narrow" pitchFamily="34" charset="0"/>
              </a:rPr>
              <a:t>Продолжение просмотра</a:t>
            </a:r>
            <a:endParaRPr lang="en-US" sz="14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91050" y="1726049"/>
            <a:ext cx="2571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i="1" dirty="0">
                <a:solidFill>
                  <a:schemeClr val="bg2">
                    <a:lumMod val="25000"/>
                  </a:schemeClr>
                </a:solidFill>
              </a:rPr>
              <a:t>Здание бывшей гимназии </a:t>
            </a:r>
            <a:r>
              <a:rPr lang="ru-RU" altLang="ru-RU" sz="1400" b="1" i="1" dirty="0" err="1">
                <a:solidFill>
                  <a:schemeClr val="bg2">
                    <a:lumMod val="25000"/>
                  </a:schemeClr>
                </a:solidFill>
              </a:rPr>
              <a:t>Гиттерман</a:t>
            </a:r>
            <a:r>
              <a:rPr lang="ru-RU" altLang="ru-RU" sz="1400" b="1" i="1" dirty="0">
                <a:solidFill>
                  <a:schemeClr val="bg2">
                    <a:lumMod val="25000"/>
                  </a:schemeClr>
                </a:solidFill>
              </a:rPr>
              <a:t> (позднее Советской школы №3 им. А. С. Пушкина), </a:t>
            </a:r>
            <a:r>
              <a:rPr lang="ru-RU" altLang="ru-RU" sz="1400" b="1" i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altLang="ru-RU" sz="1400" b="1" i="1" dirty="0">
                <a:solidFill>
                  <a:schemeClr val="bg2">
                    <a:lumMod val="25000"/>
                  </a:schemeClr>
                </a:solidFill>
              </a:rPr>
              <a:t>находилось на улице Московской, сейчас </a:t>
            </a:r>
            <a:r>
              <a:rPr lang="ru-RU" altLang="ru-RU" sz="1400" b="1" i="1" dirty="0" smtClean="0">
                <a:solidFill>
                  <a:schemeClr val="bg2">
                    <a:lumMod val="25000"/>
                  </a:schemeClr>
                </a:solidFill>
              </a:rPr>
              <a:t>ул</a:t>
            </a:r>
            <a:r>
              <a:rPr lang="ru-RU" altLang="ru-RU" sz="1400" b="1" i="1" dirty="0">
                <a:solidFill>
                  <a:schemeClr val="bg2">
                    <a:lumMod val="25000"/>
                  </a:schemeClr>
                </a:solidFill>
              </a:rPr>
              <a:t>. Московская, </a:t>
            </a:r>
            <a:r>
              <a:rPr lang="ru-RU" altLang="ru-RU" sz="1400" b="1" i="1" dirty="0" smtClean="0">
                <a:solidFill>
                  <a:schemeClr val="bg2">
                    <a:lumMod val="25000"/>
                  </a:schemeClr>
                </a:solidFill>
              </a:rPr>
              <a:t>14.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48237" y="5145991"/>
            <a:ext cx="1857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i="1" dirty="0" smtClean="0">
                <a:solidFill>
                  <a:schemeClr val="bg2">
                    <a:lumMod val="25000"/>
                  </a:schemeClr>
                </a:solidFill>
              </a:rPr>
              <a:t>Учителя школы №3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1" name="Picture 2" descr="F:\фото н.а\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7"/>
          <a:stretch/>
        </p:blipFill>
        <p:spPr bwMode="auto">
          <a:xfrm>
            <a:off x="2504281" y="3333750"/>
            <a:ext cx="1295400" cy="181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000250" y="5067300"/>
            <a:ext cx="257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i="1" dirty="0" err="1" smtClean="0">
                <a:solidFill>
                  <a:schemeClr val="bg2">
                    <a:lumMod val="25000"/>
                  </a:schemeClr>
                </a:solidFill>
              </a:rPr>
              <a:t>Цывин</a:t>
            </a:r>
            <a:r>
              <a:rPr lang="ru-RU" alt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 Давид Абрамович стал директором школы в 1940г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Trapezoid 11">
            <a:hlinkClick r:id="" action="ppaction://noaction" highlightClick="1"/>
          </p:cNvPr>
          <p:cNvSpPr/>
          <p:nvPr/>
        </p:nvSpPr>
        <p:spPr>
          <a:xfrm rot="5400000">
            <a:off x="-435528" y="1983821"/>
            <a:ext cx="2814157" cy="1447800"/>
          </a:xfrm>
          <a:prstGeom prst="trapezoid">
            <a:avLst/>
          </a:prstGeom>
          <a:blipFill>
            <a:blip r:embed="rId4"/>
            <a:tile tx="0" ty="0" sx="100000" sy="100000" flip="none" algn="tl"/>
          </a:blipFill>
          <a:ln w="76200" cap="rnd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rgbClr val="663300"/>
                </a:solidFill>
              </a:rPr>
              <a:t>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angle 15">
            <a:hlinkClick r:id="rId10" action="ppaction://hlinksldjump" highlightClick="1"/>
          </p:cNvPr>
          <p:cNvSpPr/>
          <p:nvPr/>
        </p:nvSpPr>
        <p:spPr>
          <a:xfrm>
            <a:off x="2119952" y="1524000"/>
            <a:ext cx="2476500" cy="1752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 cap="rnd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330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48" y="1625909"/>
            <a:ext cx="2348552" cy="1585273"/>
          </a:xfrm>
          <a:prstGeom prst="rect">
            <a:avLst/>
          </a:prstGeom>
        </p:spPr>
      </p:pic>
      <p:sp>
        <p:nvSpPr>
          <p:cNvPr id="41" name="Rectangle 15">
            <a:hlinkClick r:id="rId10" action="ppaction://hlinksldjump" highlightClick="1"/>
          </p:cNvPr>
          <p:cNvSpPr/>
          <p:nvPr/>
        </p:nvSpPr>
        <p:spPr>
          <a:xfrm>
            <a:off x="4586927" y="3352800"/>
            <a:ext cx="2476500" cy="1752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 cap="rnd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330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52" y="3369026"/>
            <a:ext cx="2466975" cy="1741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209800"/>
            <a:ext cx="1572119" cy="1310099"/>
          </a:xfrm>
          <a:prstGeom prst="rect">
            <a:avLst/>
          </a:prstGeom>
          <a:scene3d>
            <a:camera prst="isometricOffAxis2Right">
              <a:rot lat="1080000" lon="19800000" rev="0"/>
            </a:camera>
            <a:lightRig rig="threePt" dir="t"/>
          </a:scene3d>
        </p:spPr>
      </p:pic>
      <p:sp>
        <p:nvSpPr>
          <p:cNvPr id="42" name="Trapezoid 26">
            <a:hlinkClick r:id="" action="ppaction://noaction" highlightClick="1"/>
          </p:cNvPr>
          <p:cNvSpPr/>
          <p:nvPr/>
        </p:nvSpPr>
        <p:spPr>
          <a:xfrm rot="16200000">
            <a:off x="6830380" y="2261427"/>
            <a:ext cx="2667000" cy="1344545"/>
          </a:xfrm>
          <a:prstGeom prst="trapezoid">
            <a:avLst/>
          </a:prstGeom>
          <a:blipFill>
            <a:blip r:embed="rId4"/>
            <a:tile tx="0" ty="0" sx="100000" sy="100000" flip="none" algn="tl"/>
          </a:blipFill>
          <a:ln w="76200" cmpd="thickThin"/>
          <a:scene3d>
            <a:camera prst="orthographicFront">
              <a:rot lat="21299999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607" y="2418545"/>
            <a:ext cx="1399786" cy="1071780"/>
          </a:xfrm>
          <a:prstGeom prst="rect">
            <a:avLst/>
          </a:prstGeom>
          <a:scene3d>
            <a:camera prst="isometricOffAxis1Left">
              <a:rot lat="176092" lon="1225220" rev="21507264"/>
            </a:camera>
            <a:lightRig rig="threePt" dir="t"/>
          </a:scene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D1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0" y="2286000"/>
            <a:ext cx="3048000" cy="2133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/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663300"/>
                </a:solidFill>
              </a:rPr>
              <a:t>Insert artifact here</a:t>
            </a:r>
            <a:endParaRPr lang="en-US" sz="2000" dirty="0">
              <a:solidFill>
                <a:srgbClr val="663300"/>
              </a:solidFill>
            </a:endParaRPr>
          </a:p>
        </p:txBody>
      </p:sp>
      <p:sp>
        <p:nvSpPr>
          <p:cNvPr id="6" name="Rectangle 5">
            <a:hlinkClick r:id="rId4" action="ppaction://hlinksldjump" highlightClick="1"/>
          </p:cNvPr>
          <p:cNvSpPr/>
          <p:nvPr/>
        </p:nvSpPr>
        <p:spPr>
          <a:xfrm>
            <a:off x="5867400" y="5943600"/>
            <a:ext cx="1981200" cy="533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3300"/>
                </a:solidFill>
              </a:rPr>
              <a:t>Продолжение просмотра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519178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663300"/>
                </a:solidFill>
              </a:rPr>
              <a:t> </a:t>
            </a:r>
            <a:endParaRPr lang="en-US" sz="1400" dirty="0">
              <a:solidFill>
                <a:srgbClr val="6633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blipFill>
            <a:blip r:embed="rId3"/>
            <a:tile tx="0" ty="0" sx="100000" sy="100000" flip="none" algn="tl"/>
          </a:blipFill>
          <a:ln w="76200">
            <a:solidFill>
              <a:srgbClr val="005EA4"/>
            </a:solidFill>
          </a:ln>
        </p:spPr>
        <p:txBody>
          <a:bodyPr>
            <a:normAutofit/>
          </a:bodyPr>
          <a:lstStyle/>
          <a:p>
            <a:r>
              <a:rPr lang="ru-RU" altLang="ru-RU" b="1" dirty="0">
                <a:solidFill>
                  <a:srgbClr val="CC0000"/>
                </a:solidFill>
                <a:latin typeface="Times New Roman" pitchFamily="18" charset="0"/>
              </a:rPr>
              <a:t>1941 </a:t>
            </a:r>
            <a:r>
              <a:rPr lang="ru-RU" altLang="ru-RU" b="1" dirty="0" smtClean="0">
                <a:solidFill>
                  <a:srgbClr val="CC0000"/>
                </a:solidFill>
                <a:latin typeface="Times New Roman" pitchFamily="18" charset="0"/>
              </a:rPr>
              <a:t>год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76251" y="1628774"/>
            <a:ext cx="4038600" cy="4525963"/>
          </a:xfrm>
          <a:blipFill>
            <a:blip r:embed="rId3"/>
            <a:tile tx="0" ty="0" sx="100000" sy="100000" flip="none" algn="tl"/>
          </a:blipFill>
          <a:ln w="76200">
            <a:solidFill>
              <a:srgbClr val="005EA4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endParaRPr lang="ru-RU" altLang="ru-RU" sz="1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altLang="ru-RU" sz="1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altLang="ru-RU" sz="1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altLang="ru-RU" sz="1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altLang="ru-RU" sz="1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altLang="ru-RU" sz="1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altLang="ru-RU" sz="1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altLang="ru-RU" sz="1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altLang="ru-RU" sz="1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altLang="ru-RU" sz="1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altLang="ru-RU" sz="1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altLang="ru-RU" sz="1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altLang="ru-RU" sz="1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altLang="ru-RU" sz="1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 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десятому классу1941 года врезался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память 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выпускной вечер. </a:t>
            </a:r>
            <a:b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Кружились в вальсе пары, кружилась голова от счастья, что грядет вот-вот, от просторов жизни, открывающихся за школьным порогом. </a:t>
            </a:r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solidFill>
                <a:srgbClr val="66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828800"/>
            <a:ext cx="3828143" cy="24964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07086"/>
            <a:ext cx="2743199" cy="185859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D1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3" action="ppaction://hlinksldjump" highlightClick="1"/>
          </p:cNvPr>
          <p:cNvSpPr/>
          <p:nvPr/>
        </p:nvSpPr>
        <p:spPr>
          <a:xfrm>
            <a:off x="5867400" y="5943600"/>
            <a:ext cx="19812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3300"/>
                </a:solidFill>
              </a:rPr>
              <a:t>Начало просмотра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blipFill>
            <a:blip r:embed="rId4"/>
            <a:tile tx="0" ty="0" sx="100000" sy="100000" flip="none" algn="tl"/>
          </a:blipFill>
          <a:ln w="76200">
            <a:solidFill>
              <a:srgbClr val="005EA4"/>
            </a:solidFill>
          </a:ln>
        </p:spPr>
        <p:txBody>
          <a:bodyPr/>
          <a:lstStyle/>
          <a:p>
            <a:r>
              <a:rPr lang="ru-RU" altLang="ru-RU" b="1" i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Завтра была ВОЙНА…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562100"/>
            <a:ext cx="8153400" cy="3505199"/>
          </a:xfrm>
          <a:blipFill>
            <a:blip r:embed="rId4"/>
            <a:tile tx="0" ty="0" sx="100000" sy="100000" flip="none" algn="tl"/>
          </a:blipFill>
          <a:ln w="76200">
            <a:solidFill>
              <a:srgbClr val="005EA4"/>
            </a:solidFill>
          </a:ln>
        </p:spPr>
        <p:txBody>
          <a:bodyPr/>
          <a:lstStyle/>
          <a:p>
            <a:pPr marL="0" lvl="0" indent="0">
              <a:buClr>
                <a:srgbClr val="F3A447"/>
              </a:buClr>
              <a:buNone/>
            </a:pPr>
            <a:r>
              <a:rPr lang="ru-RU" b="1" i="1" spc="100" dirty="0" smtClean="0">
                <a:solidFill>
                  <a:prstClr val="black"/>
                </a:solidFill>
              </a:rPr>
              <a:t>                                                   </a:t>
            </a:r>
            <a:r>
              <a:rPr lang="ru-RU" sz="1800" b="1" i="1" spc="100" dirty="0" smtClean="0">
                <a:solidFill>
                  <a:prstClr val="black"/>
                </a:solidFill>
              </a:rPr>
              <a:t>Из </a:t>
            </a:r>
            <a:r>
              <a:rPr lang="ru-RU" sz="1800" b="1" i="1" spc="100" dirty="0">
                <a:solidFill>
                  <a:prstClr val="black"/>
                </a:solidFill>
              </a:rPr>
              <a:t>мальчиков- </a:t>
            </a:r>
            <a:r>
              <a:rPr lang="ru-RU" sz="1800" b="1" i="1" spc="100" dirty="0" smtClean="0">
                <a:solidFill>
                  <a:prstClr val="black"/>
                </a:solidFill>
              </a:rPr>
              <a:t>выпускников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ru-RU" sz="1800" b="1" i="1" spc="100" dirty="0">
                <a:solidFill>
                  <a:prstClr val="black"/>
                </a:solidFill>
              </a:rPr>
              <a:t> </a:t>
            </a:r>
            <a:r>
              <a:rPr lang="ru-RU" sz="1800" b="1" i="1" spc="100" dirty="0" smtClean="0">
                <a:solidFill>
                  <a:prstClr val="black"/>
                </a:solidFill>
              </a:rPr>
              <a:t>                                                                            нашей </a:t>
            </a:r>
            <a:r>
              <a:rPr lang="ru-RU" sz="1800" b="1" i="1" spc="100" dirty="0">
                <a:solidFill>
                  <a:prstClr val="black"/>
                </a:solidFill>
              </a:rPr>
              <a:t>школы 1941 года </a:t>
            </a:r>
            <a:endParaRPr lang="ru-RU" sz="1800" b="1" i="1" spc="100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ru-RU" sz="1800" b="1" i="1" spc="100" dirty="0">
                <a:solidFill>
                  <a:prstClr val="black"/>
                </a:solidFill>
              </a:rPr>
              <a:t> </a:t>
            </a:r>
            <a:r>
              <a:rPr lang="ru-RU" sz="1800" b="1" i="1" spc="100" dirty="0" smtClean="0">
                <a:solidFill>
                  <a:prstClr val="black"/>
                </a:solidFill>
              </a:rPr>
              <a:t>                                                                          почти </a:t>
            </a:r>
            <a:r>
              <a:rPr lang="ru-RU" sz="1800" b="1" i="1" spc="100" dirty="0">
                <a:solidFill>
                  <a:prstClr val="black"/>
                </a:solidFill>
              </a:rPr>
              <a:t>никто не вернулся </a:t>
            </a:r>
            <a:endParaRPr lang="ru-RU" sz="1800" b="1" i="1" spc="100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ru-RU" sz="1800" b="1" i="1" spc="100" dirty="0">
                <a:solidFill>
                  <a:prstClr val="black"/>
                </a:solidFill>
              </a:rPr>
              <a:t> </a:t>
            </a:r>
            <a:r>
              <a:rPr lang="ru-RU" sz="1800" b="1" i="1" spc="100" dirty="0" smtClean="0">
                <a:solidFill>
                  <a:prstClr val="black"/>
                </a:solidFill>
              </a:rPr>
              <a:t>                                                                             домой</a:t>
            </a:r>
            <a:r>
              <a:rPr lang="ru-RU" sz="1800" b="1" i="1" spc="100" dirty="0">
                <a:solidFill>
                  <a:prstClr val="black"/>
                </a:solidFill>
              </a:rPr>
              <a:t>….</a:t>
            </a:r>
            <a:endParaRPr lang="ru-RU" sz="1800" b="1" i="1" spc="1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676400"/>
            <a:ext cx="4777197" cy="3276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3276600"/>
            <a:ext cx="9144000" cy="3581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altLang="ru-RU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Герой Советского Союза Василий Кузьмич Сидоренков,  учитель труда, летчик-истребитель, лично сбил десятки фашистских самолетов. 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794680"/>
            <a:ext cx="9144000" cy="3505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 rot="5400000">
            <a:off x="-2171700" y="2400300"/>
            <a:ext cx="6248400" cy="1905000"/>
          </a:xfrm>
          <a:prstGeom prst="trapezoid">
            <a:avLst>
              <a:gd name="adj" fmla="val 5151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>
            <a:hlinkClick r:id="" action="ppaction://noaction" highlightClick="1"/>
          </p:cNvPr>
          <p:cNvSpPr/>
          <p:nvPr/>
        </p:nvSpPr>
        <p:spPr>
          <a:xfrm rot="5400000">
            <a:off x="-342900" y="2134638"/>
            <a:ext cx="2590800" cy="1447800"/>
          </a:xfrm>
          <a:prstGeom prst="trapezoid">
            <a:avLst/>
          </a:prstGeom>
          <a:blipFill>
            <a:blip r:embed="rId6"/>
            <a:tile tx="0" ty="0" sx="100000" sy="100000" flip="none" algn="tl"/>
          </a:blipFill>
          <a:ln w="76200" cap="rnd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rgbClr val="663300"/>
                </a:solidFill>
              </a:rPr>
              <a:t> Artifact 4.1</a:t>
            </a:r>
            <a:endParaRPr lang="en-US" sz="2400" dirty="0">
              <a:solidFill>
                <a:srgbClr val="6633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590800" y="76200"/>
            <a:ext cx="3886200" cy="998560"/>
            <a:chOff x="2590800" y="68240"/>
            <a:chExt cx="3886200" cy="998560"/>
          </a:xfrm>
        </p:grpSpPr>
        <p:sp>
          <p:nvSpPr>
            <p:cNvPr id="66" name="Rectangle 32"/>
            <p:cNvSpPr>
              <a:spLocks noChangeArrowheads="1"/>
            </p:cNvSpPr>
            <p:nvPr/>
          </p:nvSpPr>
          <p:spPr bwMode="auto">
            <a:xfrm>
              <a:off x="2590800" y="381000"/>
              <a:ext cx="3886200" cy="685800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76200" cap="rnd" cmpd="thickThin">
              <a:solidFill>
                <a:srgbClr val="007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sz="2400" dirty="0" smtClean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Герои нашей школы</a:t>
              </a:r>
              <a:endParaRPr lang="en-US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3124200" y="227806"/>
              <a:ext cx="3048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487194" y="219846"/>
              <a:ext cx="3048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rapezoid 18"/>
          <p:cNvSpPr/>
          <p:nvPr/>
        </p:nvSpPr>
        <p:spPr>
          <a:xfrm rot="16200000">
            <a:off x="5067300" y="2400300"/>
            <a:ext cx="6248400" cy="1905000"/>
          </a:xfrm>
          <a:prstGeom prst="trapezoid">
            <a:avLst>
              <a:gd name="adj" fmla="val 5151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905000" y="1216642"/>
            <a:ext cx="5334000" cy="4272316"/>
          </a:xfrm>
          <a:prstGeom prst="rect">
            <a:avLst/>
          </a:prstGeom>
          <a:solidFill>
            <a:srgbClr val="89AA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2133600" y="1600199"/>
            <a:ext cx="1600200" cy="312419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 cap="rnd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F3A447"/>
              </a:buClr>
            </a:pPr>
            <a:endParaRPr lang="ru-RU" sz="1400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3A447"/>
              </a:buClr>
            </a:pPr>
            <a:endParaRPr lang="ru-RU" sz="1400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3A447"/>
              </a:buClr>
            </a:pPr>
            <a:endParaRPr lang="ru-RU" sz="14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3A447"/>
              </a:buClr>
            </a:pPr>
            <a:endParaRPr lang="ru-RU" sz="1400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3A447"/>
              </a:buClr>
            </a:pPr>
            <a:endParaRPr lang="ru-RU" sz="14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3A447"/>
              </a:buClr>
            </a:pPr>
            <a:endParaRPr lang="ru-RU" sz="1400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3A447"/>
              </a:buClr>
            </a:pPr>
            <a:endParaRPr lang="ru-RU" sz="14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3A447"/>
              </a:buClr>
            </a:pPr>
            <a:endParaRPr lang="ru-RU" sz="1200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3A447"/>
              </a:buClr>
            </a:pPr>
            <a:endParaRPr lang="ru-RU" sz="12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3A447"/>
              </a:buClr>
            </a:pPr>
            <a:endParaRPr lang="ru-RU" sz="1200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3A447"/>
              </a:buClr>
            </a:pPr>
            <a:r>
              <a:rPr lang="ru-RU" sz="1200" b="1" u="sng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Цывин</a:t>
            </a:r>
            <a:r>
              <a:rPr lang="ru-RU" sz="1200" b="1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Давид Абрамович </a:t>
            </a:r>
            <a:r>
              <a:rPr lang="ru-RU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директор школы </a:t>
            </a:r>
            <a:r>
              <a:rPr 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Погиб </a:t>
            </a:r>
            <a:r>
              <a:rPr lang="ru-RU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 Москвой в 1941 году.</a:t>
            </a:r>
            <a:endParaRPr lang="ru-RU" sz="1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rapezoid 26">
            <a:hlinkClick r:id="" action="ppaction://noaction" highlightClick="1"/>
          </p:cNvPr>
          <p:cNvSpPr/>
          <p:nvPr/>
        </p:nvSpPr>
        <p:spPr>
          <a:xfrm rot="16200000">
            <a:off x="6894576" y="2325624"/>
            <a:ext cx="2667000" cy="1216152"/>
          </a:xfrm>
          <a:prstGeom prst="trapezoid">
            <a:avLst/>
          </a:prstGeom>
          <a:blipFill>
            <a:blip r:embed="rId6"/>
            <a:tile tx="0" ty="0" sx="100000" sy="100000" flip="none" algn="tl"/>
          </a:blipFill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620000" y="25908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3300"/>
                </a:solidFill>
              </a:rPr>
              <a:t>Artifact 4.4</a:t>
            </a:r>
            <a:endParaRPr lang="en-US" sz="2400" dirty="0">
              <a:solidFill>
                <a:srgbClr val="663300"/>
              </a:solidFill>
            </a:endParaRPr>
          </a:p>
        </p:txBody>
      </p:sp>
      <p:sp>
        <p:nvSpPr>
          <p:cNvPr id="29" name="Rectangle 28">
            <a:hlinkClick r:id="" action="ppaction://noaction" highlightClick="1"/>
          </p:cNvPr>
          <p:cNvSpPr/>
          <p:nvPr/>
        </p:nvSpPr>
        <p:spPr>
          <a:xfrm>
            <a:off x="4114800" y="1638298"/>
            <a:ext cx="2971800" cy="308610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 cap="rnd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endParaRPr lang="ru-RU" altLang="ru-RU" sz="12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endParaRPr lang="ru-RU" altLang="ru-RU" sz="1200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endParaRPr lang="ru-RU" altLang="ru-RU" sz="12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endParaRPr lang="ru-RU" altLang="ru-RU" sz="1200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endParaRPr lang="ru-RU" altLang="ru-RU" sz="12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endParaRPr lang="ru-RU" altLang="ru-RU" sz="1200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endParaRPr lang="ru-RU" altLang="ru-RU" sz="12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endParaRPr lang="ru-RU" altLang="ru-RU" sz="12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endParaRPr lang="ru-RU" altLang="ru-RU" sz="1200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endParaRPr lang="ru-RU" altLang="ru-RU" sz="12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altLang="ru-RU" sz="1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Герой </a:t>
            </a:r>
            <a:r>
              <a:rPr lang="ru-RU" altLang="ru-RU" sz="1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Советского Союза Василий Кузьмич Сидоренков, </a:t>
            </a:r>
            <a:r>
              <a:rPr lang="ru-RU" altLang="ru-RU" sz="1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 учитель </a:t>
            </a:r>
            <a:r>
              <a:rPr lang="ru-RU" altLang="ru-RU" sz="1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труда, </a:t>
            </a:r>
            <a:r>
              <a:rPr lang="ru-RU" altLang="ru-RU" sz="1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летчик-истребитель</a:t>
            </a:r>
            <a:r>
              <a:rPr lang="ru-RU" altLang="ru-RU" sz="1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, лично сбил десятки фашистских самолетов. </a:t>
            </a:r>
            <a:endParaRPr lang="ru-RU" sz="1200" dirty="0"/>
          </a:p>
        </p:txBody>
      </p:sp>
      <p:sp>
        <p:nvSpPr>
          <p:cNvPr id="30" name="Right Arrow 29">
            <a:hlinkClick r:id="" action="ppaction://hlinkshowjump?jump=firstslide"/>
          </p:cNvPr>
          <p:cNvSpPr/>
          <p:nvPr/>
        </p:nvSpPr>
        <p:spPr>
          <a:xfrm>
            <a:off x="6400800" y="5791200"/>
            <a:ext cx="1371600" cy="865632"/>
          </a:xfrm>
          <a:prstGeom prst="right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hlinkClick r:id="rId7" action="ppaction://hlinksldjump" highlightClick="1"/>
          </p:cNvPr>
          <p:cNvSpPr txBox="1"/>
          <p:nvPr/>
        </p:nvSpPr>
        <p:spPr>
          <a:xfrm>
            <a:off x="6324600" y="59537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63300"/>
                </a:solidFill>
                <a:latin typeface="Arial Narrow" pitchFamily="34" charset="0"/>
              </a:rPr>
              <a:t>Продолжение просмотра</a:t>
            </a:r>
            <a:endParaRPr lang="en-US" sz="14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pic>
        <p:nvPicPr>
          <p:cNvPr id="24" name="Picture 2" descr="F:\фото н.а\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0"/>
          <a:stretch/>
        </p:blipFill>
        <p:spPr bwMode="auto">
          <a:xfrm>
            <a:off x="2286000" y="1638299"/>
            <a:ext cx="1295400" cy="190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65873"/>
            <a:ext cx="1295400" cy="199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793643"/>
            <a:ext cx="1905000" cy="1645920"/>
          </a:xfrm>
          <a:prstGeom prst="rect">
            <a:avLst/>
          </a:prstGeom>
          <a:noFill/>
          <a:ln>
            <a:noFill/>
          </a:ln>
          <a:scene3d>
            <a:camera prst="isometricLeftDown">
              <a:rot lat="600001" lon="27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7258050" y="4293929"/>
            <a:ext cx="16573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altLang="ru-RU" sz="1200" b="1" kern="0" dirty="0">
                <a:solidFill>
                  <a:schemeClr val="bg2">
                    <a:lumMod val="25000"/>
                  </a:schemeClr>
                </a:solidFill>
                <a:latin typeface="Tahoma"/>
              </a:rPr>
              <a:t>Герой Советского Союза Николай Никитович Андросов,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altLang="ru-RU" sz="1200" b="1" kern="0" dirty="0">
                <a:solidFill>
                  <a:schemeClr val="bg2">
                    <a:lumMod val="25000"/>
                  </a:schemeClr>
                </a:solidFill>
                <a:latin typeface="Tahoma"/>
              </a:rPr>
              <a:t>выпускник 1939 года</a:t>
            </a:r>
            <a:r>
              <a:rPr lang="ru-RU" altLang="ru-RU" sz="1200" b="1" kern="0" dirty="0" smtClean="0">
                <a:solidFill>
                  <a:schemeClr val="bg2">
                    <a:lumMod val="25000"/>
                  </a:schemeClr>
                </a:solidFill>
                <a:latin typeface="Tahoma"/>
              </a:rPr>
              <a:t>.</a:t>
            </a:r>
            <a:r>
              <a:rPr lang="ru-RU" altLang="ru-RU" sz="1200" b="1" kern="0" dirty="0">
                <a:solidFill>
                  <a:schemeClr val="bg2">
                    <a:lumMod val="25000"/>
                  </a:schemeClr>
                </a:solidFill>
                <a:latin typeface="Tahoma"/>
              </a:rPr>
              <a:t> Погиб в 45-м под Варшавой. 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704" y="1922891"/>
            <a:ext cx="1130743" cy="155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D1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9600" y="1600200"/>
            <a:ext cx="4038600" cy="4114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  <a:defRPr/>
            </a:pP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5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августа 1963 года вместе с маршалом Советского Союза И. Х. Баграмяном в присутствии участников Орловской битвы и многих горожан в городе Орле в сквере Танкистов перед памятником зажёг Вечный огонь. </a:t>
            </a:r>
            <a:endParaRPr lang="ru-RU" alt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>
            <a:hlinkClick r:id="rId4" action="ppaction://hlinksldjump" highlightClick="1"/>
          </p:cNvPr>
          <p:cNvSpPr/>
          <p:nvPr/>
        </p:nvSpPr>
        <p:spPr>
          <a:xfrm>
            <a:off x="5867400" y="5943600"/>
            <a:ext cx="1981200" cy="533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3300"/>
                </a:solidFill>
              </a:rPr>
              <a:t>Продолжение просмотра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519178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663300"/>
                </a:solidFill>
              </a:rPr>
              <a:t> </a:t>
            </a:r>
            <a:endParaRPr lang="en-US" sz="1400" dirty="0">
              <a:solidFill>
                <a:srgbClr val="6633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blipFill>
            <a:blip r:embed="rId3"/>
            <a:tile tx="0" ty="0" sx="100000" sy="100000" flip="none" algn="tl"/>
          </a:blipFill>
          <a:ln w="76200">
            <a:solidFill>
              <a:srgbClr val="005EA4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663300"/>
                </a:solidFill>
              </a:rPr>
              <a:t>Герои нашей школы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429000" cy="4526760"/>
          </a:xfrm>
          <a:blipFill>
            <a:blip r:embed="rId3"/>
            <a:tile tx="0" ty="0" sx="100000" sy="100000" flip="none" algn="tl"/>
          </a:blipFill>
          <a:ln w="76200">
            <a:solidFill>
              <a:srgbClr val="005EA4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3300"/>
                </a:solidFill>
              </a:rPr>
              <a:t>  </a:t>
            </a:r>
            <a:endParaRPr lang="en-US" dirty="0">
              <a:solidFill>
                <a:srgbClr val="6633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2972854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Natalia\Desktop\газета.пост1\017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24025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28228" y="6126960"/>
            <a:ext cx="35814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Михаил Матвеевич Бычков, выпускник 1941года, пулеметчик, дошел до Берлина, награжден тремя орденами Славы. </a:t>
            </a:r>
            <a:endParaRPr lang="ru-RU" alt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D1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1905000"/>
            <a:ext cx="2514600" cy="3352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alt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alt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alt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alt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alt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alt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alt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alt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alt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alt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alt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alt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alt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alt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altLang="ru-RU" sz="1200" b="1" dirty="0" smtClean="0">
                <a:solidFill>
                  <a:schemeClr val="bg2">
                    <a:lumMod val="25000"/>
                  </a:schemeClr>
                </a:solidFill>
              </a:rPr>
              <a:t>Владимир 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Стефанович Булгаков, выпускник 1939 года, подпольщик группы </a:t>
            </a:r>
            <a:r>
              <a:rPr lang="ru-RU" altLang="ru-RU" sz="1200" b="1" dirty="0" err="1">
                <a:solidFill>
                  <a:schemeClr val="bg2">
                    <a:lumMod val="25000"/>
                  </a:schemeClr>
                </a:solidFill>
              </a:rPr>
              <a:t>Сечкина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. Был Схвачен и зверски замучен гестаповцами.</a:t>
            </a:r>
            <a:endParaRPr lang="ru-RU" alt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>
            <a:hlinkClick r:id="rId4" action="ppaction://hlinksldjump" highlightClick="1"/>
          </p:cNvPr>
          <p:cNvSpPr/>
          <p:nvPr/>
        </p:nvSpPr>
        <p:spPr>
          <a:xfrm>
            <a:off x="5867400" y="5943600"/>
            <a:ext cx="1981200" cy="533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3300"/>
                </a:solidFill>
              </a:rPr>
              <a:t>Продолжение просмотра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blipFill>
            <a:blip r:embed="rId3"/>
            <a:tile tx="0" ty="0" sx="100000" sy="100000" flip="none" algn="tl"/>
          </a:blipFill>
          <a:ln w="76200">
            <a:solidFill>
              <a:srgbClr val="005EA4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663300"/>
                </a:solidFill>
              </a:rPr>
              <a:t>Герои нашей школы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blipFill>
            <a:blip r:embed="rId3"/>
            <a:tile tx="0" ty="0" sx="100000" sy="100000" flip="none" algn="tl"/>
          </a:blipFill>
          <a:ln w="76200">
            <a:solidFill>
              <a:srgbClr val="005EA4"/>
            </a:solidFill>
          </a:ln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ClrTx/>
              <a:buSzTx/>
              <a:buNone/>
            </a:pPr>
            <a:endParaRPr lang="ru-RU" altLang="ru-RU" sz="1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ru-RU" altLang="ru-RU" sz="1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ru-RU" altLang="ru-RU" sz="1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ru-RU" altLang="ru-RU" sz="1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ru-RU" altLang="ru-RU" sz="1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ru-RU" altLang="ru-RU" sz="1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ru-RU" altLang="ru-RU" sz="1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ru-RU" altLang="ru-RU" sz="1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ru-RU" altLang="ru-RU" sz="1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ru-RU" altLang="ru-RU" sz="1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ru-RU" altLang="ru-RU" sz="1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ru-RU" altLang="ru-RU" sz="1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ru-RU" altLang="ru-RU" sz="1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ru-RU" altLang="ru-RU" sz="1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Николай 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Владимирович </a:t>
            </a:r>
            <a:r>
              <a:rPr lang="ru-RU" altLang="ru-RU" sz="1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Драгавцев</a:t>
            </a:r>
            <a:r>
              <a:rPr lang="ru-RU" alt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,</a:t>
            </a:r>
            <a:endParaRPr lang="ru-RU" altLang="ru-RU" sz="1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окончил 8 классов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в 1941 году,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был взят немцами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в плен, бежал,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участник чехословацкого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и итальянского Сопротивления,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кавалер Звезды Гарибальди, почетный гражданин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Италии и Чехии.</a:t>
            </a:r>
            <a:endParaRPr lang="ru-RU" altLang="ru-RU" sz="1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0" name="Picture 4" descr="w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36" y="1981200"/>
            <a:ext cx="1561728" cy="246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704975"/>
            <a:ext cx="3829050" cy="22699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D1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1600" y="1752600"/>
            <a:ext cx="3048000" cy="3962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14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u="sng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u="sng" dirty="0" err="1" smtClean="0">
                <a:solidFill>
                  <a:schemeClr val="bg2">
                    <a:lumMod val="25000"/>
                  </a:schemeClr>
                </a:solidFill>
              </a:rPr>
              <a:t>Замарашкин</a:t>
            </a:r>
            <a:r>
              <a:rPr lang="ru-RU" sz="1400" u="sn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u="sng" dirty="0">
                <a:solidFill>
                  <a:schemeClr val="bg2">
                    <a:lumMod val="25000"/>
                  </a:schemeClr>
                </a:solidFill>
              </a:rPr>
              <a:t>Виктор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, выпускник 1936 г. Летчик-истребитель. Воевал 1941 -1945 гг. 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>
            <a:hlinkClick r:id="rId4" action="ppaction://hlinksldjump" highlightClick="1"/>
          </p:cNvPr>
          <p:cNvSpPr/>
          <p:nvPr/>
        </p:nvSpPr>
        <p:spPr>
          <a:xfrm>
            <a:off x="5867400" y="5943600"/>
            <a:ext cx="1981200" cy="533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3300"/>
                </a:solidFill>
              </a:rPr>
              <a:t>Продолжение просмотра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blipFill>
            <a:blip r:embed="rId3"/>
            <a:tile tx="0" ty="0" sx="100000" sy="100000" flip="none" algn="tl"/>
          </a:blipFill>
          <a:ln w="76200">
            <a:solidFill>
              <a:srgbClr val="005EA4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663300"/>
                </a:solidFill>
              </a:rPr>
              <a:t>Герои нашей школы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blipFill>
            <a:blip r:embed="rId3"/>
            <a:tile tx="0" ty="0" sx="100000" sy="100000" flip="none" algn="tl"/>
          </a:blipFill>
          <a:ln w="76200">
            <a:solidFill>
              <a:srgbClr val="005EA4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3300"/>
                </a:solidFill>
              </a:rPr>
              <a:t> </a:t>
            </a:r>
          </a:p>
          <a:p>
            <a:pPr>
              <a:buNone/>
            </a:pPr>
            <a:endParaRPr lang="ru-RU" sz="1200" u="sng" dirty="0">
              <a:solidFill>
                <a:srgbClr val="663300"/>
              </a:solidFill>
            </a:endParaRPr>
          </a:p>
          <a:p>
            <a:pPr>
              <a:buNone/>
            </a:pPr>
            <a:endParaRPr lang="ru-RU" sz="1200" u="sng" dirty="0" smtClean="0">
              <a:solidFill>
                <a:srgbClr val="663300"/>
              </a:solidFill>
            </a:endParaRPr>
          </a:p>
          <a:p>
            <a:pPr>
              <a:buNone/>
            </a:pPr>
            <a:endParaRPr lang="ru-RU" sz="1200" u="sng" dirty="0">
              <a:solidFill>
                <a:srgbClr val="663300"/>
              </a:solidFill>
            </a:endParaRPr>
          </a:p>
          <a:p>
            <a:pPr>
              <a:buNone/>
            </a:pPr>
            <a:endParaRPr lang="ru-RU" sz="1200" u="sng" dirty="0" smtClean="0">
              <a:solidFill>
                <a:srgbClr val="663300"/>
              </a:solidFill>
            </a:endParaRPr>
          </a:p>
          <a:p>
            <a:pPr>
              <a:buNone/>
            </a:pPr>
            <a:endParaRPr lang="ru-RU" sz="1200" u="sng" dirty="0">
              <a:solidFill>
                <a:srgbClr val="663300"/>
              </a:solidFill>
            </a:endParaRPr>
          </a:p>
          <a:p>
            <a:pPr>
              <a:buNone/>
            </a:pPr>
            <a:endParaRPr lang="ru-RU" sz="1200" u="sng" dirty="0" smtClean="0">
              <a:solidFill>
                <a:srgbClr val="663300"/>
              </a:solidFill>
            </a:endParaRPr>
          </a:p>
          <a:p>
            <a:pPr>
              <a:buNone/>
            </a:pPr>
            <a:endParaRPr lang="ru-RU" sz="1200" u="sng" dirty="0">
              <a:solidFill>
                <a:srgbClr val="663300"/>
              </a:solidFill>
            </a:endParaRPr>
          </a:p>
          <a:p>
            <a:pPr>
              <a:buNone/>
            </a:pPr>
            <a:endParaRPr lang="ru-RU" sz="1200" u="sng" dirty="0" smtClean="0">
              <a:solidFill>
                <a:srgbClr val="663300"/>
              </a:solidFill>
            </a:endParaRPr>
          </a:p>
          <a:p>
            <a:pPr>
              <a:buNone/>
            </a:pPr>
            <a:endParaRPr lang="ru-RU" sz="1200" u="sng" dirty="0">
              <a:solidFill>
                <a:srgbClr val="663300"/>
              </a:solidFill>
            </a:endParaRPr>
          </a:p>
          <a:p>
            <a:pPr>
              <a:buNone/>
            </a:pPr>
            <a:endParaRPr lang="ru-RU" sz="1200" u="sng" dirty="0" smtClean="0">
              <a:solidFill>
                <a:srgbClr val="663300"/>
              </a:solidFill>
            </a:endParaRPr>
          </a:p>
          <a:p>
            <a:pPr>
              <a:buNone/>
            </a:pPr>
            <a:endParaRPr lang="ru-RU" sz="1200" u="sng" dirty="0">
              <a:solidFill>
                <a:srgbClr val="663300"/>
              </a:solidFill>
            </a:endParaRPr>
          </a:p>
          <a:p>
            <a:pPr>
              <a:buNone/>
            </a:pPr>
            <a:endParaRPr lang="ru-RU" sz="1200" u="sng" dirty="0" smtClean="0">
              <a:solidFill>
                <a:srgbClr val="663300"/>
              </a:solidFill>
            </a:endParaRPr>
          </a:p>
          <a:p>
            <a:pPr>
              <a:buNone/>
            </a:pPr>
            <a:endParaRPr lang="ru-RU" sz="1200" u="sng" dirty="0">
              <a:solidFill>
                <a:srgbClr val="663300"/>
              </a:solidFill>
            </a:endParaRPr>
          </a:p>
          <a:p>
            <a:pPr>
              <a:buNone/>
            </a:pPr>
            <a:endParaRPr lang="ru-RU" sz="1200" u="sng" dirty="0" smtClean="0">
              <a:solidFill>
                <a:srgbClr val="663300"/>
              </a:solidFill>
            </a:endParaRPr>
          </a:p>
          <a:p>
            <a:pPr>
              <a:buNone/>
            </a:pPr>
            <a:r>
              <a:rPr lang="ru-RU" sz="1400" u="sng" dirty="0" err="1" smtClean="0">
                <a:solidFill>
                  <a:schemeClr val="bg2">
                    <a:lumMod val="25000"/>
                  </a:schemeClr>
                </a:solidFill>
              </a:rPr>
              <a:t>Чекмарев</a:t>
            </a:r>
            <a:r>
              <a:rPr lang="ru-RU" sz="1400" u="sn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u="sng" dirty="0">
                <a:solidFill>
                  <a:schemeClr val="bg2">
                    <a:lumMod val="25000"/>
                  </a:schemeClr>
                </a:solidFill>
              </a:rPr>
              <a:t>Юрий,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окончил 7 классов в 1941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году. Воевал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1942 – 1945 гг.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Участник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двух парадов Победы.</a:t>
            </a:r>
          </a:p>
          <a:p>
            <a:pPr>
              <a:buNone/>
            </a:pPr>
            <a:endParaRPr lang="en-US" dirty="0">
              <a:solidFill>
                <a:srgbClr val="663300"/>
              </a:solidFill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4" b="7025"/>
          <a:stretch/>
        </p:blipFill>
        <p:spPr>
          <a:xfrm>
            <a:off x="1143000" y="1700212"/>
            <a:ext cx="2257425" cy="3447425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/>
          <a:stretch/>
        </p:blipFill>
        <p:spPr>
          <a:xfrm>
            <a:off x="5638800" y="1790700"/>
            <a:ext cx="2036064" cy="310494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560</Words>
  <Application>Microsoft Office PowerPoint</Application>
  <PresentationFormat>Экран (4:3)</PresentationFormat>
  <Paragraphs>288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1941 год</vt:lpstr>
      <vt:lpstr>Завтра была ВОЙНА…</vt:lpstr>
      <vt:lpstr>Презентация PowerPoint</vt:lpstr>
      <vt:lpstr>Герои нашей школы</vt:lpstr>
      <vt:lpstr>Герои нашей школы</vt:lpstr>
      <vt:lpstr>Герои нашей школы</vt:lpstr>
      <vt:lpstr>Герои нашей школы</vt:lpstr>
      <vt:lpstr>Герои нашей школы</vt:lpstr>
      <vt:lpstr>Память о них будет жить вечно в наших сердцах…</vt:lpstr>
      <vt:lpstr>Презентация PowerPoint</vt:lpstr>
      <vt:lpstr>Экспонаты музея</vt:lpstr>
      <vt:lpstr>Экспонаты музея</vt:lpstr>
    </vt:vector>
  </TitlesOfParts>
  <Company>WCSD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User</cp:lastModifiedBy>
  <cp:revision>108</cp:revision>
  <dcterms:created xsi:type="dcterms:W3CDTF">2008-10-10T20:11:19Z</dcterms:created>
  <dcterms:modified xsi:type="dcterms:W3CDTF">2022-06-15T17:46:57Z</dcterms:modified>
</cp:coreProperties>
</file>